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74" r:id="rId3"/>
    <p:sldId id="475" r:id="rId4"/>
    <p:sldId id="399" r:id="rId5"/>
    <p:sldId id="353" r:id="rId6"/>
    <p:sldId id="529" r:id="rId7"/>
    <p:sldId id="530" r:id="rId8"/>
    <p:sldId id="492" r:id="rId9"/>
    <p:sldId id="493" r:id="rId10"/>
    <p:sldId id="575" r:id="rId11"/>
    <p:sldId id="531" r:id="rId12"/>
    <p:sldId id="532" r:id="rId13"/>
    <p:sldId id="533" r:id="rId14"/>
    <p:sldId id="498" r:id="rId15"/>
    <p:sldId id="536" r:id="rId16"/>
    <p:sldId id="572" r:id="rId17"/>
    <p:sldId id="538" r:id="rId18"/>
    <p:sldId id="539" r:id="rId19"/>
    <p:sldId id="540" r:id="rId20"/>
    <p:sldId id="564" r:id="rId21"/>
    <p:sldId id="541" r:id="rId22"/>
    <p:sldId id="542" r:id="rId23"/>
    <p:sldId id="573" r:id="rId24"/>
    <p:sldId id="549" r:id="rId25"/>
    <p:sldId id="567" r:id="rId26"/>
    <p:sldId id="566" r:id="rId27"/>
    <p:sldId id="550" r:id="rId28"/>
    <p:sldId id="544" r:id="rId29"/>
    <p:sldId id="548" r:id="rId30"/>
    <p:sldId id="546" r:id="rId31"/>
    <p:sldId id="551" r:id="rId32"/>
    <p:sldId id="560" r:id="rId33"/>
    <p:sldId id="571" r:id="rId34"/>
    <p:sldId id="574" r:id="rId35"/>
    <p:sldId id="568" r:id="rId36"/>
    <p:sldId id="570" r:id="rId37"/>
    <p:sldId id="545" r:id="rId38"/>
    <p:sldId id="554" r:id="rId39"/>
    <p:sldId id="556" r:id="rId40"/>
    <p:sldId id="557" r:id="rId41"/>
    <p:sldId id="559" r:id="rId42"/>
    <p:sldId id="547" r:id="rId43"/>
    <p:sldId id="561" r:id="rId44"/>
    <p:sldId id="562" r:id="rId45"/>
    <p:sldId id="563" r:id="rId46"/>
    <p:sldId id="349" r:id="rId47"/>
    <p:sldId id="527" r:id="rId48"/>
    <p:sldId id="352" r:id="rId49"/>
    <p:sldId id="528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Responsive Design" id="{BC4A3995-4CED-4320-A673-95328C9C809D}">
          <p14:sldIdLst>
            <p14:sldId id="353"/>
          </p14:sldIdLst>
        </p14:section>
        <p14:section name="Mobile First Concept" id="{A0D5FDD3-E304-4821-84B6-16D891ADEFDF}">
          <p14:sldIdLst>
            <p14:sldId id="529"/>
          </p14:sldIdLst>
        </p14:section>
        <p14:section name="Desktop First Concept" id="{8EDAC609-D3AC-444F-8FDC-FDBBDE27E7E2}">
          <p14:sldIdLst>
            <p14:sldId id="530"/>
          </p14:sldIdLst>
        </p14:section>
        <p14:section name="Media Queries" id="{A6A7EE84-4889-4E2F-B4D4-C01583BD3FE9}">
          <p14:sldIdLst>
            <p14:sldId id="492"/>
            <p14:sldId id="493"/>
            <p14:sldId id="575"/>
            <p14:sldId id="531"/>
            <p14:sldId id="532"/>
            <p14:sldId id="533"/>
          </p14:sldIdLst>
        </p14:section>
        <p14:section name="Flex Layout" id="{17E8888F-5016-4C23-BF74-F2BB096F18E1}">
          <p14:sldIdLst>
            <p14:sldId id="498"/>
            <p14:sldId id="536"/>
            <p14:sldId id="572"/>
            <p14:sldId id="538"/>
            <p14:sldId id="539"/>
            <p14:sldId id="540"/>
            <p14:sldId id="564"/>
            <p14:sldId id="541"/>
            <p14:sldId id="542"/>
            <p14:sldId id="573"/>
            <p14:sldId id="549"/>
            <p14:sldId id="567"/>
            <p14:sldId id="566"/>
            <p14:sldId id="550"/>
          </p14:sldIdLst>
        </p14:section>
        <p14:section name="Flexible Images" id="{3B8FF510-1DFF-420F-9B6F-FCA6114164BC}">
          <p14:sldIdLst>
            <p14:sldId id="544"/>
            <p14:sldId id="548"/>
          </p14:sldIdLst>
        </p14:section>
        <p14:section name="Flexible Fonts" id="{164C2D2E-CBDA-42F1-8BEF-4FE03361855B}">
          <p14:sldIdLst>
            <p14:sldId id="546"/>
            <p14:sldId id="551"/>
          </p14:sldIdLst>
        </p14:section>
        <p14:section name="Flexible Forms" id="{91DBFF84-79AC-443A-95BA-B00F1DDA4268}">
          <p14:sldIdLst>
            <p14:sldId id="560"/>
            <p14:sldId id="571"/>
            <p14:sldId id="574"/>
            <p14:sldId id="568"/>
            <p14:sldId id="570"/>
          </p14:sldIdLst>
        </p14:section>
        <p14:section name="Flexible Tables" id="{B380C4C0-6327-4D6C-8E77-88200EE67E0A}">
          <p14:sldIdLst>
            <p14:sldId id="545"/>
            <p14:sldId id="554"/>
            <p14:sldId id="556"/>
            <p14:sldId id="557"/>
            <p14:sldId id="559"/>
          </p14:sldIdLst>
        </p14:section>
        <p14:section name="Flexible Navigation Menus" id="{1E20448B-30F1-499B-942F-A5BFF567F3D6}">
          <p14:sldIdLst>
            <p14:sldId id="547"/>
            <p14:sldId id="561"/>
            <p14:sldId id="562"/>
          </p14:sldIdLst>
        </p14:section>
        <p14:section name="ViewPort" id="{361C0F5F-D291-416D-AD3F-EE79D3703565}">
          <p14:sldIdLst>
            <p14:sldId id="563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1001" autoAdjust="0"/>
  </p:normalViewPr>
  <p:slideViewPr>
    <p:cSldViewPr>
      <p:cViewPr varScale="1">
        <p:scale>
          <a:sx n="88" d="100"/>
          <a:sy n="88" d="100"/>
        </p:scale>
        <p:origin x="52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infragistic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13417" y="489936"/>
            <a:ext cx="8543595" cy="1274511"/>
          </a:xfrm>
        </p:spPr>
        <p:txBody>
          <a:bodyPr anchor="ctr" anchorCtr="0"/>
          <a:lstStyle/>
          <a:p>
            <a:r>
              <a:rPr lang="en-US" dirty="0"/>
              <a:t>Responsive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891" y="3932797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113417" y="1797444"/>
            <a:ext cx="8543595" cy="717156"/>
          </a:xfrm>
        </p:spPr>
        <p:txBody>
          <a:bodyPr anchor="ctr" anchorCtr="0">
            <a:normAutofit/>
          </a:bodyPr>
          <a:lstStyle/>
          <a:p>
            <a:r>
              <a:rPr lang="en-US" sz="3800" dirty="0"/>
              <a:t>Sites that Adapt to</a:t>
            </a:r>
            <a:r>
              <a:rPr lang="bg-BG" sz="3800" dirty="0"/>
              <a:t> </a:t>
            </a:r>
            <a:r>
              <a:rPr lang="en-US" sz="3800" dirty="0"/>
              <a:t>Different Devices</a:t>
            </a:r>
            <a:endParaRPr lang="en-US" sz="3800" noProof="1"/>
          </a:p>
        </p:txBody>
      </p:sp>
      <p:pic>
        <p:nvPicPr>
          <p:cNvPr id="1030" name="Picture 6" descr="Свързано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9" y="2895600"/>
            <a:ext cx="5586009" cy="3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1257563">
            <a:off x="4518323" y="3721187"/>
            <a:ext cx="2126745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height: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background: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34" y="3653842"/>
            <a:ext cx="7036278" cy="2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49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97430"/>
            <a:ext cx="5552839" cy="3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49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color: #1907ff;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868056"/>
            <a:ext cx="4078480" cy="44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Flexbox: Flexible Layout in CSS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82047" y="1179944"/>
            <a:ext cx="9624731" cy="4208600"/>
            <a:chOff x="1282047" y="1143000"/>
            <a:chExt cx="9624731" cy="4208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2" name="TextBox 1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511" y="45849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491573" y="4584918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3018316"/>
            <a:ext cx="7298316" cy="1582766"/>
          </a:xfrm>
          <a:prstGeom prst="roundRect">
            <a:avLst>
              <a:gd name="adj" fmla="val 1901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1113704" y="5056908"/>
            <a:ext cx="2971800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62511" y="45849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91573" y="4584918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3704" y="5056908"/>
            <a:ext cx="4371108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7" y="3010476"/>
            <a:ext cx="7667625" cy="1638300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5873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</a:t>
            </a:r>
            <a:r>
              <a:rPr lang="en-US"/>
              <a:t>: Flex Direction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1558580"/>
            <a:ext cx="8998236" cy="23276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633" y="453899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84812" y="4533291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5633" y="542038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84812" y="5420380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8612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4373344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129604" y="1706215"/>
            <a:ext cx="1555608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913812" y="1706215"/>
            <a:ext cx="1518296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0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 Wrap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3831610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1254431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28464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5358" y="4650093"/>
            <a:ext cx="306165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2" y="1254431"/>
            <a:ext cx="3162300" cy="2714625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83512" y="3248892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4038600"/>
            <a:ext cx="63389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2170868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865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068" y="4861761"/>
            <a:ext cx="453274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33" y="1043969"/>
            <a:ext cx="9032361" cy="1165831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18012" y="3836789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23602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</a:t>
            </a:r>
            <a:r>
              <a:rPr lang="en-US"/>
              <a:t>: Align Items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4684" y="1923023"/>
            <a:ext cx="1107385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683" y="4639563"/>
            <a:ext cx="3810000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889" y="1097513"/>
            <a:ext cx="3286280" cy="1921210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33339" y="4038600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6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Fonts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Navigation Menus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64" y="4039801"/>
            <a:ext cx="1771948" cy="2284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59" y="509154"/>
            <a:ext cx="2209800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8" y="506906"/>
            <a:ext cx="2769552" cy="1245694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06" y="2246051"/>
            <a:ext cx="3224906" cy="1410153"/>
          </a:xfrm>
          <a:prstGeom prst="roundRect">
            <a:avLst>
              <a:gd name="adj" fmla="val 6228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827" y="4254975"/>
            <a:ext cx="6225585" cy="908068"/>
          </a:xfrm>
          <a:prstGeom prst="roundRect">
            <a:avLst>
              <a:gd name="adj" fmla="val 3062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469" y="4038600"/>
            <a:ext cx="2065143" cy="2248887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811" y="2022083"/>
            <a:ext cx="3893629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412" y="5303734"/>
            <a:ext cx="1596118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3340" y="3107591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13340" y="1143000"/>
            <a:ext cx="11172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18687" y="3107591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308507"/>
            <a:ext cx="6429675" cy="1860947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218895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377909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536922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101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rrow: Down 13"/>
          <p:cNvSpPr/>
          <p:nvPr/>
        </p:nvSpPr>
        <p:spPr>
          <a:xfrm>
            <a:off x="10090083" y="4462473"/>
            <a:ext cx="33341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466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3470360"/>
            <a:ext cx="6076806" cy="1157813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8380412" y="3000818"/>
            <a:ext cx="2545786" cy="953656"/>
          </a:xfrm>
          <a:prstGeom prst="wedgeRoundRectCallout">
            <a:avLst>
              <a:gd name="adj1" fmla="val -64142"/>
              <a:gd name="adj2" fmla="val 60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9784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8" name="Arrow: Down 7"/>
          <p:cNvSpPr/>
          <p:nvPr/>
        </p:nvSpPr>
        <p:spPr>
          <a:xfrm>
            <a:off x="5136615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rrow: Down 8"/>
          <p:cNvSpPr/>
          <p:nvPr/>
        </p:nvSpPr>
        <p:spPr>
          <a:xfrm>
            <a:off x="9735487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" name="Group 12"/>
          <p:cNvGrpSpPr/>
          <p:nvPr/>
        </p:nvGrpSpPr>
        <p:grpSpPr>
          <a:xfrm>
            <a:off x="4087403" y="1295400"/>
            <a:ext cx="7569609" cy="2245713"/>
            <a:chOff x="4024750" y="1354159"/>
            <a:chExt cx="7569609" cy="2245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9086" y="4229225"/>
            <a:ext cx="3425615" cy="2075872"/>
            <a:chOff x="8156433" y="4343400"/>
            <a:chExt cx="3425615" cy="20758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5009" y="4229225"/>
            <a:ext cx="5124213" cy="2057400"/>
            <a:chOff x="2702356" y="4343400"/>
            <a:chExt cx="5124213" cy="205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743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3310979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371600"/>
            <a:ext cx="5334000" cy="1557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14657"/>
            <a:ext cx="3536479" cy="1419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91" y="1584991"/>
            <a:ext cx="2229684" cy="13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143000"/>
            <a:ext cx="60960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background:tomato;}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background:lightgreen;}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0212" y="1143000"/>
            <a:ext cx="491022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45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187708"/>
            <a:ext cx="9524947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{flex: 3 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{order: 1;}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{order: 2;}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{order: 3;}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{order: 4;}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10" y="2140721"/>
            <a:ext cx="4790023" cy="1923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1" y="4434761"/>
            <a:ext cx="3233822" cy="19489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19014" y="5404457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732945" y="574147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6324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5627825"/>
            <a:ext cx="10363200" cy="820600"/>
          </a:xfrm>
        </p:spPr>
        <p:txBody>
          <a:bodyPr/>
          <a:lstStyle/>
          <a:p>
            <a:r>
              <a:rPr lang="en-US" dirty="0"/>
              <a:t>Flexible Images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80" y="1391078"/>
            <a:ext cx="7606665" cy="3866722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37247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6445" y="1316184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0" y="2304046"/>
            <a:ext cx="4896331" cy="4003631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88576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32012" y="5475128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Fonts</a:t>
            </a:r>
          </a:p>
        </p:txBody>
      </p:sp>
      <p:pic>
        <p:nvPicPr>
          <p:cNvPr id="6146" name="Picture 2" descr="Резултат с изображение за font 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1448659"/>
            <a:ext cx="6286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90600"/>
            <a:ext cx="2658086" cy="2054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49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ems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the font size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Fonts: Use "</a:t>
            </a:r>
            <a:r>
              <a:rPr lang="en-US" noProof="1"/>
              <a:t>em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192" y="3406614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23px;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23 / 16 = 1.4375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6192" y="5203566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1.4375em;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58274" y="4539688"/>
            <a:ext cx="469099" cy="539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727" y="1276568"/>
            <a:ext cx="2302885" cy="1779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0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0569" y="5334000"/>
            <a:ext cx="7412182" cy="820600"/>
          </a:xfrm>
        </p:spPr>
        <p:txBody>
          <a:bodyPr/>
          <a:lstStyle/>
          <a:p>
            <a:r>
              <a:rPr lang="en-US" dirty="0"/>
              <a:t>Responsive Forms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0" y="685800"/>
            <a:ext cx="4548146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54" y="932872"/>
            <a:ext cx="4137209" cy="3838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360" y="1254383"/>
            <a:ext cx="2634308" cy="5059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0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Contact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Contact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20px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9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91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50884" y="1282005"/>
            <a:ext cx="1048705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 calc(100% - 40px);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Contact Form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0884" y="3200400"/>
            <a:ext cx="1048705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94812" y="3429000"/>
            <a:ext cx="1828800" cy="2286000"/>
            <a:chOff x="9294812" y="3429000"/>
            <a:chExt cx="1828800" cy="22860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64625" y="1151122"/>
            <a:ext cx="2592388" cy="1646760"/>
            <a:chOff x="9028905" y="1151120"/>
            <a:chExt cx="2741613" cy="151587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9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20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1789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4163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(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max-width: 660px) { 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66" y="1238319"/>
            <a:ext cx="3557546" cy="1966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66" y="3366236"/>
            <a:ext cx="3352800" cy="3110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993" y="1906031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39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4255653"/>
            <a:ext cx="6096000" cy="820600"/>
          </a:xfrm>
        </p:spPr>
        <p:txBody>
          <a:bodyPr/>
          <a:lstStyle/>
          <a:p>
            <a:r>
              <a:rPr lang="en-US" dirty="0"/>
              <a:t>Flexible Tables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524000"/>
            <a:ext cx="10384030" cy="1514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627744"/>
            <a:ext cx="3298137" cy="3591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9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218222"/>
            <a:ext cx="8196120" cy="1123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457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39" y="1031969"/>
            <a:ext cx="1005834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91" y="1059147"/>
            <a:ext cx="6170441" cy="8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1932178"/>
            <a:ext cx="3015235" cy="30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65" y="1526262"/>
            <a:ext cx="535309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08613" y="1526262"/>
            <a:ext cx="525779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1px;}</a:t>
            </a:r>
          </a:p>
        </p:txBody>
      </p:sp>
    </p:spTree>
    <p:extLst>
      <p:ext uri="{BB962C8B-B14F-4D97-AF65-F5344CB8AC3E}">
        <p14:creationId xmlns:p14="http://schemas.microsoft.com/office/powerpoint/2010/main" val="16679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Responsive Design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657385"/>
            <a:ext cx="9296400" cy="69287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812942"/>
            <a:ext cx="6945736" cy="39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2701" y="1027613"/>
            <a:ext cx="689384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30435" y="1027613"/>
            <a:ext cx="453137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 solid #ccc;}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23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56400"/>
            <a:ext cx="10363200" cy="820600"/>
          </a:xfrm>
        </p:spPr>
        <p:txBody>
          <a:bodyPr/>
          <a:lstStyle/>
          <a:p>
            <a:r>
              <a:rPr lang="en-US" dirty="0"/>
              <a:t>Responsive Navigation Menu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703298"/>
            <a:ext cx="5156295" cy="3831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03" y="703298"/>
            <a:ext cx="2641683" cy="4624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652" y="703298"/>
            <a:ext cx="762000" cy="4929445"/>
          </a:xfrm>
          <a:prstGeom prst="rect">
            <a:avLst/>
          </a:prstGeom>
        </p:spPr>
      </p:pic>
      <p:sp>
        <p:nvSpPr>
          <p:cNvPr id="3" name="Arrow: Bent 2"/>
          <p:cNvSpPr/>
          <p:nvPr/>
        </p:nvSpPr>
        <p:spPr>
          <a:xfrm flipV="1">
            <a:off x="5762635" y="4608072"/>
            <a:ext cx="6858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Arrow: Bent 8"/>
          <p:cNvSpPr/>
          <p:nvPr/>
        </p:nvSpPr>
        <p:spPr>
          <a:xfrm flipV="1">
            <a:off x="8775584" y="5123000"/>
            <a:ext cx="685800" cy="4987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3" y="1214567"/>
            <a:ext cx="5486400" cy="4077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214567"/>
            <a:ext cx="2819400" cy="4935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253" y="1214567"/>
            <a:ext cx="786959" cy="5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6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2701" y="1027613"/>
            <a:ext cx="710331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display:block;}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{text-align:center;}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max-width:100%;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5455" y="1013436"/>
            <a:ext cx="43219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#f6f6f6;}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ViewPort</a:t>
            </a:r>
            <a:r>
              <a:rPr lang="en-US" dirty="0"/>
              <a:t>: Very Important for Mobile Sites</a:t>
            </a:r>
            <a:r>
              <a:rPr lang="bg-BG" dirty="0"/>
              <a:t>!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" y="1912016"/>
            <a:ext cx="2639414" cy="383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026" y="1196340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0812" y="3185485"/>
            <a:ext cx="5319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369684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rrow: Right 8"/>
          <p:cNvSpPr/>
          <p:nvPr/>
        </p:nvSpPr>
        <p:spPr>
          <a:xfrm>
            <a:off x="9423910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010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9" y="1676400"/>
            <a:ext cx="2908888" cy="21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876" y="4535056"/>
            <a:ext cx="2159894" cy="18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83" y="1295400"/>
            <a:ext cx="8955246" cy="5039080"/>
          </a:xfrm>
          <a:prstGeom prst="roundRect">
            <a:avLst>
              <a:gd name="adj" fmla="val 828"/>
            </a:avLst>
          </a:prstGeom>
        </p:spPr>
      </p:pic>
    </p:spTree>
    <p:extLst>
      <p:ext uri="{BB962C8B-B14F-4D97-AF65-F5344CB8AC3E}">
        <p14:creationId xmlns:p14="http://schemas.microsoft.com/office/powerpoint/2010/main" val="247079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Desktop First Design</a:t>
            </a:r>
          </a:p>
        </p:txBody>
      </p:sp>
      <p:pic>
        <p:nvPicPr>
          <p:cNvPr id="409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6" y="1447800"/>
            <a:ext cx="10538655" cy="4740094"/>
          </a:xfrm>
          <a:prstGeom prst="roundRect">
            <a:avLst>
              <a:gd name="adj" fmla="val 82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2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7" y="1143000"/>
            <a:ext cx="7573850" cy="3962980"/>
          </a:xfrm>
          <a:prstGeom prst="roundRect">
            <a:avLst>
              <a:gd name="adj" fmla="val 128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OffAxis1Right">
              <a:rot lat="21464824" lon="20603913" rev="1847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7938</TotalTime>
  <Words>2570</Words>
  <Application>Microsoft Office PowerPoint</Application>
  <PresentationFormat>Custom</PresentationFormat>
  <Paragraphs>513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Media Queries</vt:lpstr>
      <vt:lpstr>Media Queries</vt:lpstr>
      <vt:lpstr>Media Queries</vt:lpstr>
      <vt:lpstr>Media Queries: Width &lt; 1024px</vt:lpstr>
      <vt:lpstr>Media Queries: Width &lt; 960px</vt:lpstr>
      <vt:lpstr>Media Queries: Width &lt; 480px</vt:lpstr>
      <vt:lpstr>Flexbox: Flexible Layout in CSS</vt:lpstr>
      <vt:lpstr>Flex Container Properties: Flex</vt:lpstr>
      <vt:lpstr>Flex Container Properties: Inline Flex</vt:lpstr>
      <vt:lpstr>Flex Container Properties: Flex Direction</vt:lpstr>
      <vt:lpstr>Flex Container Properties: Flex Wrap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PowerPoint Presentation</vt:lpstr>
      <vt:lpstr>Flexible Fonts: Use "em"</vt:lpstr>
      <vt:lpstr>Responsive Forms</vt:lpstr>
      <vt:lpstr>Problem: Form Contact</vt:lpstr>
      <vt:lpstr>Problem: Form Contact (HTML + CSS)</vt:lpstr>
      <vt:lpstr>Solution: Contact Form</vt:lpstr>
      <vt:lpstr>Solution: Contact Form</vt:lpstr>
      <vt:lpstr>Flexible Tables</vt:lpstr>
      <vt:lpstr>Problem: Bank Credit</vt:lpstr>
      <vt:lpstr>Solution: Bank Credit HTML</vt:lpstr>
      <vt:lpstr>Solution: Bank Credit CSS</vt:lpstr>
      <vt:lpstr>Solution: Bank Credit CSS</vt:lpstr>
      <vt:lpstr>Responsive Navigation Menu</vt:lpstr>
      <vt:lpstr>Problem: HR Company</vt:lpstr>
      <vt:lpstr>Solution: HR Company</vt:lpstr>
      <vt:lpstr>ViewPort: Very Important for Mobile Sites!</vt:lpstr>
      <vt:lpstr>Summary</vt:lpstr>
      <vt:lpstr>Responsive Design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Inspiron</cp:lastModifiedBy>
  <cp:revision>562</cp:revision>
  <dcterms:created xsi:type="dcterms:W3CDTF">2014-01-02T17:00:34Z</dcterms:created>
  <dcterms:modified xsi:type="dcterms:W3CDTF">2017-03-08T15:47:02Z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